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71" r:id="rId3"/>
    <p:sldId id="308" r:id="rId4"/>
    <p:sldId id="256" r:id="rId5"/>
    <p:sldId id="301" r:id="rId6"/>
    <p:sldId id="294" r:id="rId7"/>
    <p:sldId id="266" r:id="rId8"/>
    <p:sldId id="289" r:id="rId9"/>
    <p:sldId id="311" r:id="rId10"/>
    <p:sldId id="319" r:id="rId11"/>
    <p:sldId id="313" r:id="rId12"/>
    <p:sldId id="318" r:id="rId13"/>
    <p:sldId id="314" r:id="rId14"/>
    <p:sldId id="315" r:id="rId15"/>
    <p:sldId id="316" r:id="rId16"/>
    <p:sldId id="293" r:id="rId17"/>
    <p:sldId id="317" r:id="rId18"/>
    <p:sldId id="304" r:id="rId19"/>
    <p:sldId id="261" r:id="rId20"/>
    <p:sldId id="264" r:id="rId21"/>
    <p:sldId id="284" r:id="rId22"/>
    <p:sldId id="323" r:id="rId23"/>
    <p:sldId id="322" r:id="rId24"/>
    <p:sldId id="324" r:id="rId25"/>
    <p:sldId id="292" r:id="rId26"/>
    <p:sldId id="298" r:id="rId27"/>
    <p:sldId id="299" r:id="rId28"/>
    <p:sldId id="320" r:id="rId29"/>
    <p:sldId id="262" r:id="rId30"/>
    <p:sldId id="268" r:id="rId31"/>
    <p:sldId id="272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A01"/>
    <a:srgbClr val="F9D696"/>
    <a:srgbClr val="F9D694"/>
    <a:srgbClr val="FEC80A"/>
    <a:srgbClr val="FFD745"/>
    <a:srgbClr val="FECA25"/>
    <a:srgbClr val="FDC415"/>
    <a:srgbClr val="FFC001"/>
    <a:srgbClr val="FFD744"/>
    <a:srgbClr val="FFD2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75808" autoAdjust="0"/>
  </p:normalViewPr>
  <p:slideViewPr>
    <p:cSldViewPr snapToGrid="0" showGuides="1">
      <p:cViewPr varScale="1">
        <p:scale>
          <a:sx n="57" d="100"/>
          <a:sy n="57" d="100"/>
        </p:scale>
        <p:origin x="1036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FE9A0-9D72-4D03-B28A-38FEDBE483B7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6540A-A140-4825-A61D-7B9260FA2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4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사용 폰트</a:t>
            </a:r>
            <a:r>
              <a:rPr lang="en-US" altLang="ko-KR" dirty="0" smtClean="0"/>
              <a:t>: Century Gothic, a</a:t>
            </a:r>
            <a:r>
              <a:rPr lang="ko-KR" altLang="en-US" dirty="0" smtClean="0"/>
              <a:t>장미다방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한수원 </a:t>
            </a:r>
            <a:r>
              <a:rPr lang="ko-KR" altLang="en-US" dirty="0" err="1" smtClean="0"/>
              <a:t>한울림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한수원 </a:t>
            </a:r>
            <a:r>
              <a:rPr lang="ko-KR" altLang="en-US" dirty="0" err="1" smtClean="0"/>
              <a:t>한돋움</a:t>
            </a:r>
            <a:r>
              <a:rPr lang="en-US" altLang="ko-KR" dirty="0" smtClean="0"/>
              <a:t>OTF Bold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359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27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67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88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외에 여기에 넣지 못한 내용들도 있음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805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72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675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99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*BIR(AGE)</a:t>
            </a:r>
            <a:r>
              <a:rPr lang="ko-KR" altLang="en-US" dirty="0" smtClean="0"/>
              <a:t>변수 삭제하고 </a:t>
            </a:r>
            <a:r>
              <a:rPr lang="en-US" altLang="ko-KR" dirty="0" smtClean="0"/>
              <a:t>DE2</a:t>
            </a:r>
            <a:r>
              <a:rPr lang="ko-KR" altLang="en-US" dirty="0" smtClean="0"/>
              <a:t>를 대신 사용하는 것으로 정했지만 설문대상자 분포 알아보기 좋은 것 같아서 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11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EDA </a:t>
            </a:r>
            <a:r>
              <a:rPr lang="ko-KR" altLang="en-US" dirty="0" smtClean="0"/>
              <a:t>결과가 몇 개 없어</a:t>
            </a:r>
            <a:r>
              <a:rPr lang="ko-KR" altLang="en-US" baseline="0" dirty="0" smtClean="0"/>
              <a:t> 보여서 </a:t>
            </a:r>
            <a:r>
              <a:rPr lang="ko-KR" altLang="en-US" baseline="0" dirty="0" err="1" smtClean="0"/>
              <a:t>아쉽</a:t>
            </a:r>
            <a:r>
              <a:rPr lang="en-US" altLang="ko-KR" baseline="0" dirty="0" smtClean="0"/>
              <a:t>,,,</a:t>
            </a:r>
            <a:r>
              <a:rPr lang="ko-KR" altLang="en-US" baseline="0" dirty="0" smtClean="0"/>
              <a:t>지만 </a:t>
            </a:r>
            <a:r>
              <a:rPr lang="ko-KR" altLang="en-US" baseline="0" smtClean="0"/>
              <a:t>그냥 하는걸로</a:t>
            </a:r>
            <a:r>
              <a:rPr lang="en-US" altLang="ko-KR" baseline="0" smtClean="0"/>
              <a:t>!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59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뭔가 색이</a:t>
            </a:r>
            <a:r>
              <a:rPr lang="en-US" altLang="ko-KR" dirty="0" smtClean="0"/>
              <a:t>…</a:t>
            </a:r>
            <a:r>
              <a:rPr lang="ko-KR" altLang="en-US" dirty="0" smtClean="0"/>
              <a:t>맘에 </a:t>
            </a:r>
            <a:r>
              <a:rPr lang="ko-KR" altLang="en-US" dirty="0" err="1" smtClean="0"/>
              <a:t>안듦</a:t>
            </a:r>
            <a:r>
              <a:rPr lang="en-US" altLang="ko-KR" dirty="0" smtClean="0"/>
              <a:t>,,,</a:t>
            </a:r>
            <a:r>
              <a:rPr lang="ko-KR" altLang="en-US" dirty="0" err="1" smtClean="0"/>
              <a:t>ㅠㅠ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19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2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대충 이런 설문지를 가지고 데이터가 만들어졌음을 말하기 위해 넣은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63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33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2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**</a:t>
            </a:r>
            <a:r>
              <a:rPr lang="ko-KR" altLang="en-US" dirty="0" smtClean="0"/>
              <a:t>뒷장으로 넘기면 </a:t>
            </a:r>
            <a:r>
              <a:rPr lang="en-US" altLang="ko-KR" dirty="0" smtClean="0"/>
              <a:t>excel </a:t>
            </a:r>
            <a:r>
              <a:rPr lang="ko-KR" altLang="en-US" dirty="0" err="1" smtClean="0"/>
              <a:t>캡쳐</a:t>
            </a:r>
            <a:r>
              <a:rPr lang="ko-KR" altLang="en-US" dirty="0" smtClean="0"/>
              <a:t>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</a:t>
            </a:r>
            <a:r>
              <a:rPr lang="ko-KR" altLang="en-US" dirty="0" smtClean="0"/>
              <a:t>필요하면 </a:t>
            </a:r>
            <a:r>
              <a:rPr lang="ko-KR" altLang="en-US" dirty="0" err="1" smtClean="0"/>
              <a:t>왔다갔다</a:t>
            </a:r>
            <a:r>
              <a:rPr lang="ko-KR" altLang="en-US" dirty="0" smtClean="0"/>
              <a:t> 하면서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760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05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 문제유형 보여주는 슬라이드 만들기 후다닥 넘어갈 수 있게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943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**</a:t>
            </a:r>
            <a:r>
              <a:rPr lang="ko-KR" altLang="en-US" dirty="0" smtClean="0"/>
              <a:t>뒷장으로 넘기면 </a:t>
            </a:r>
            <a:r>
              <a:rPr lang="en-US" altLang="ko-KR" dirty="0" smtClean="0"/>
              <a:t>excel </a:t>
            </a:r>
            <a:r>
              <a:rPr lang="ko-KR" altLang="en-US" dirty="0" err="1" smtClean="0"/>
              <a:t>캡쳐</a:t>
            </a:r>
            <a:r>
              <a:rPr lang="ko-KR" altLang="en-US" dirty="0" smtClean="0"/>
              <a:t>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</a:t>
            </a:r>
            <a:r>
              <a:rPr lang="ko-KR" altLang="en-US" dirty="0" smtClean="0"/>
              <a:t>필요하면 </a:t>
            </a:r>
            <a:r>
              <a:rPr lang="ko-KR" altLang="en-US" dirty="0" err="1" smtClean="0"/>
              <a:t>왔다갔다</a:t>
            </a:r>
            <a:r>
              <a:rPr lang="ko-KR" altLang="en-US" dirty="0" smtClean="0"/>
              <a:t> 하면서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6540A-A140-4825-A61D-7B9260FA210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5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r="388" b="8478"/>
          <a:stretch/>
        </p:blipFill>
        <p:spPr>
          <a:xfrm>
            <a:off x="0" y="-91441"/>
            <a:ext cx="12385040" cy="706374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-2"/>
            <a:ext cx="1243330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34822" y="2767280"/>
            <a:ext cx="7922362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ja-JP" sz="8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Happiness: </a:t>
            </a:r>
            <a:r>
              <a:rPr lang="en-US" altLang="ja-JP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EDA</a:t>
            </a:r>
            <a:endParaRPr kumimoji="1" lang="ja-JP" altLang="en-US" sz="8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テキスト ボックス 3"/>
          <p:cNvSpPr txBox="1"/>
          <p:nvPr/>
        </p:nvSpPr>
        <p:spPr>
          <a:xfrm>
            <a:off x="7766332" y="6068757"/>
            <a:ext cx="4294765" cy="3231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>
                <a:solidFill>
                  <a:schemeClr val="accent6">
                    <a:lumMod val="9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6</a:t>
            </a:r>
            <a:r>
              <a:rPr lang="ko-KR" altLang="en-US" sz="1500" dirty="0" smtClean="0">
                <a:solidFill>
                  <a:schemeClr val="accent6">
                    <a:lumMod val="9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조 박태석 이재상 이가은 </a:t>
            </a:r>
            <a:r>
              <a:rPr lang="ko-KR" altLang="en-US" sz="1500" dirty="0">
                <a:solidFill>
                  <a:schemeClr val="accent6">
                    <a:lumMod val="9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임</a:t>
            </a:r>
            <a:r>
              <a:rPr lang="ko-KR" altLang="en-US" sz="1500" dirty="0" smtClean="0">
                <a:solidFill>
                  <a:schemeClr val="accent6">
                    <a:lumMod val="9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선우 김진영 강은서</a:t>
            </a:r>
            <a:endParaRPr kumimoji="1" lang="ja-JP" altLang="en-US" sz="1500" dirty="0">
              <a:solidFill>
                <a:schemeClr val="accent6">
                  <a:lumMod val="90000"/>
                </a:schemeClr>
              </a:solidFill>
              <a:latin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"/>
          <p:cNvSpPr txBox="1"/>
          <p:nvPr/>
        </p:nvSpPr>
        <p:spPr>
          <a:xfrm>
            <a:off x="1985024" y="200289"/>
            <a:ext cx="38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Questionnaire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149682" y="1968500"/>
            <a:ext cx="5799172" cy="3793839"/>
            <a:chOff x="6149682" y="1968500"/>
            <a:chExt cx="5799172" cy="3793839"/>
          </a:xfrm>
        </p:grpSpPr>
        <p:sp>
          <p:nvSpPr>
            <p:cNvPr id="36" name="テキスト ボックス 35"/>
            <p:cNvSpPr txBox="1"/>
            <p:nvPr/>
          </p:nvSpPr>
          <p:spPr>
            <a:xfrm>
              <a:off x="6149682" y="3177016"/>
              <a:ext cx="539750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각각의 세부 항목에 대한 답변은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Q10A1~Q10A5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에 저장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설문자들이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 선택적으로 세부 항목에 답변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, </a:t>
              </a:r>
              <a:b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</a:b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NA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가 너무 많다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해결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)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세부항목에 대한 실천 여부를 평균해서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/>
              </a:r>
              <a:b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</a:b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‘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환경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실천도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’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변수로 새로 저장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6149682" y="1968500"/>
              <a:ext cx="40479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Question type 2:</a:t>
              </a:r>
              <a:endParaRPr kumimoji="1" lang="ja-JP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9128851" y="2680479"/>
              <a:ext cx="28200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세부항목별 </a:t>
              </a:r>
              <a:r>
                <a:rPr lang="en-US" altLang="ko-KR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NA</a:t>
              </a:r>
              <a:r>
                <a:rPr lang="ko-KR" altLang="en-US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가 많은 유형</a:t>
              </a:r>
              <a:endPara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619380"/>
            <a:ext cx="5097284" cy="4206263"/>
          </a:xfrm>
          <a:prstGeom prst="rect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92733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16" y="1543759"/>
            <a:ext cx="5478338" cy="4424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"/>
          <p:cNvSpPr txBox="1"/>
          <p:nvPr/>
        </p:nvSpPr>
        <p:spPr>
          <a:xfrm>
            <a:off x="1985024" y="200289"/>
            <a:ext cx="38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Questionnaire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619380"/>
            <a:ext cx="5097284" cy="4206263"/>
          </a:xfrm>
          <a:prstGeom prst="rect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45343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163377" y="2884628"/>
            <a:ext cx="53975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유형별로 경험이 없는 사람이 있는 사람보다 많음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유형별 연간 총비용에서도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NA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너무 많아짐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해결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유형별 경험 횟수와 비용을 따지기보다는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  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설문자별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문화활동 총 횟수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로 합산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 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비용은 고려에서 제외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 유형에 해당하는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Q23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번 문제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같은 방식으로 처리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163377" y="1676112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Question type </a:t>
            </a:r>
            <a:r>
              <a:rPr lang="en-US" altLang="ja-JP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  <a:r>
              <a:rPr kumimoji="1" lang="en-US" altLang="ja-JP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: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"/>
          <p:cNvSpPr txBox="1"/>
          <p:nvPr/>
        </p:nvSpPr>
        <p:spPr>
          <a:xfrm>
            <a:off x="1985024" y="200289"/>
            <a:ext cx="38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Questionnaire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56117" y="2388091"/>
            <a:ext cx="4294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‘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세부항목별 경험과 경험 횟수</a:t>
            </a:r>
            <a:r>
              <a:rPr lang="en-US" altLang="ko-KR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+alpha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’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321506"/>
            <a:ext cx="5072125" cy="4802012"/>
          </a:xfrm>
          <a:prstGeom prst="rect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437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テキスト ボックス 2"/>
          <p:cNvSpPr txBox="1"/>
          <p:nvPr/>
        </p:nvSpPr>
        <p:spPr>
          <a:xfrm>
            <a:off x="1985024" y="200289"/>
            <a:ext cx="38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Questionnaire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321506"/>
            <a:ext cx="5072125" cy="4802012"/>
          </a:xfrm>
          <a:prstGeom prst="rect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86" y="1228589"/>
            <a:ext cx="5991225" cy="4676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3884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188183" y="2962112"/>
            <a:ext cx="53975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2~3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순위까지 보기 선택하는 문제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/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1,2,3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순위에 대한 응답은 각각의 다른 열로 기록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2,3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순위에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NA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가 많고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특히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순위에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결측치가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매우 많다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해결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 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순위는 제거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순위는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순위 가져오기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Q14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Q17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Q19, Q21-1, Q25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Q31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동일한 방식으로 처리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188183" y="1753596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Question type </a:t>
            </a:r>
            <a:r>
              <a:rPr lang="en-US" altLang="ja-JP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  <a:r>
              <a:rPr kumimoji="1" lang="en-US" altLang="ja-JP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: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"/>
          <p:cNvSpPr txBox="1"/>
          <p:nvPr/>
        </p:nvSpPr>
        <p:spPr>
          <a:xfrm>
            <a:off x="1985024" y="200289"/>
            <a:ext cx="38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Questionnaire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465525" y="2465575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‘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순위 매기기</a:t>
            </a:r>
            <a:r>
              <a:rPr lang="en-US" altLang="ko-KR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’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유형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49" y="1300794"/>
            <a:ext cx="5003070" cy="2653031"/>
          </a:xfrm>
          <a:prstGeom prst="rect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49" y="4462523"/>
            <a:ext cx="5003070" cy="2984159"/>
          </a:xfrm>
          <a:prstGeom prst="rect">
            <a:avLst/>
          </a:prstGeom>
          <a:ln w="1270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5412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166115" y="2851117"/>
            <a:ext cx="5397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비슷한 세부문항을 가진 유형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다중공선성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의심됨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해결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분포 고려 후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비슷한 유형끼리 평균 내어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합침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EDA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파트에서 자세한 내용 언급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Corr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matrix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 분포 형태를 비교한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문항을 합칠지 말지를 결정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자세한건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뒤에서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…)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비슷한 유형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동일한 방식으로 해결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Q29, Q30, Q32, Q33, Q36A1-Q36A2, Q43, Q46, Q48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166115" y="1642601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Question type </a:t>
            </a:r>
            <a:r>
              <a:rPr lang="en-US" altLang="ja-JP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r>
              <a:rPr kumimoji="1" lang="en-US" altLang="ja-JP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: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"/>
          <p:cNvSpPr txBox="1"/>
          <p:nvPr/>
        </p:nvSpPr>
        <p:spPr>
          <a:xfrm>
            <a:off x="1985024" y="200289"/>
            <a:ext cx="38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Questionnaire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030722" y="2354580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비슷한 세부문항을 가진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유형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3" y="1472687"/>
            <a:ext cx="3261881" cy="2156575"/>
          </a:xfrm>
          <a:prstGeom prst="rect">
            <a:avLst/>
          </a:prstGeom>
          <a:ln w="1270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666" y="1810887"/>
            <a:ext cx="3426620" cy="3218461"/>
          </a:xfrm>
          <a:prstGeom prst="rect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11" y="4091962"/>
            <a:ext cx="3634244" cy="2170529"/>
          </a:xfrm>
          <a:prstGeom prst="rect">
            <a:avLst/>
          </a:prstGeom>
          <a:ln w="127000">
            <a:solidFill>
              <a:schemeClr val="accent6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72607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184906"/>
            <a:ext cx="6333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의미 없거나 겹치는 변수 제거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149682" y="2702687"/>
            <a:ext cx="539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아무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의미 없는 원가중치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표준화가중치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기본값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FC(</a:t>
            </a:r>
            <a:r>
              <a:rPr lang="ko-KR" altLang="ko-KR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가구원코드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),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wtb1,wtb2,X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제거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149682" y="1968500"/>
            <a:ext cx="5009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1. </a:t>
            </a:r>
            <a:r>
              <a:rPr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의미 없는</a:t>
            </a:r>
            <a:r>
              <a:rPr kumimoji="1"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 변수가 있다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47"/>
          <p:cNvSpPr txBox="1"/>
          <p:nvPr/>
        </p:nvSpPr>
        <p:spPr>
          <a:xfrm>
            <a:off x="6149681" y="3821425"/>
            <a:ext cx="4439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2. </a:t>
            </a:r>
            <a:r>
              <a:rPr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겹치는</a:t>
            </a:r>
            <a:r>
              <a:rPr kumimoji="1"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 변수가 있다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26" name="テキスト ボックス 35"/>
          <p:cNvSpPr txBox="1"/>
          <p:nvPr/>
        </p:nvSpPr>
        <p:spPr>
          <a:xfrm>
            <a:off x="6149682" y="4424725"/>
            <a:ext cx="539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설문자에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개인 정보를 설명하는 여러 열과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/>
            </a:r>
            <a:b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DE1-9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열의 데이터가 겹치는 것을 확인했다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ID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GU, JEN, MAR, BIR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b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	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EDU, JOB,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DE4,DE8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삭제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15" t="871" r="31543" b="-871"/>
          <a:stretch/>
        </p:blipFill>
        <p:spPr>
          <a:xfrm>
            <a:off x="375817" y="1847248"/>
            <a:ext cx="5344366" cy="1028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90" y="2973425"/>
            <a:ext cx="5380593" cy="7149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r="49913"/>
          <a:stretch/>
        </p:blipFill>
        <p:spPr>
          <a:xfrm>
            <a:off x="375817" y="3825524"/>
            <a:ext cx="5334701" cy="10926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54463"/>
          <a:stretch/>
        </p:blipFill>
        <p:spPr>
          <a:xfrm>
            <a:off x="259975" y="5031063"/>
            <a:ext cx="5450544" cy="12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551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87648" y="204302"/>
            <a:ext cx="521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cs typeface="Ebrima" panose="02000000000000000000" pitchFamily="2" charset="0"/>
              </a:rPr>
              <a:t>NA </a:t>
            </a:r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cs typeface="Ebrima" panose="02000000000000000000" pitchFamily="2" charset="0"/>
              </a:rPr>
              <a:t>처리 및 기타 사항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546652" y="936664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3375" y="1164393"/>
            <a:ext cx="1137540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Q12l, Q12l1 :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온라인 </a:t>
            </a:r>
            <a:r>
              <a:rPr lang="ko-KR" altLang="en-US" sz="19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컨텐츠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이용 경험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&amp;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횟수에 대한 데이터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b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설문지에는 나오지 않은 문항이라 일단 삭제</a:t>
            </a:r>
            <a:endParaRPr lang="en-US" altLang="ko-KR" sz="1900" dirty="0" smtClean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Q16: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역사유적지 방문 여부</a:t>
            </a:r>
            <a:r>
              <a:rPr lang="en-US" altLang="ko-KR" sz="19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9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Q16A: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역사 유적지 연간 방문 횟수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(Q16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에서 방문한 적 없는 경우는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NA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로 표시되어 있음</a:t>
            </a:r>
            <a:r>
              <a:rPr lang="en-US" altLang="ko-KR" sz="19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9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Q16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Q16A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를 합쳐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Q16A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에 방문 횟수로 기록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Q16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에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유적지 방문한 경험이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‘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있다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’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면 방문 횟수를 기록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, ‘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없다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’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는 방문 횟수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으로 기록</a:t>
            </a:r>
            <a:endParaRPr lang="en-US" altLang="ko-KR" sz="1900" dirty="0" smtClean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Q47, Q47-3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도 같은 방법으로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NA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처리</a:t>
            </a:r>
            <a:endParaRPr lang="en-US" altLang="ko-KR" sz="1900" dirty="0" smtClean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Q42C1: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통근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통학 시간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시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),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통근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통학 시간이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시간 미만이면 해당 항목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NA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로 표시되어 있음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NA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으로 변환 후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Q42C2 (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통근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통학 시간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분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))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에 분 단위로 통근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통학 시간 합산해 계산하기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Q45A2, Q45A3: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보기 지하철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택시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‘9: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해당사항 없음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’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의 경우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NA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와 동일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만족도에 대한 판단 불가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)</a:t>
            </a:r>
            <a:b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열 별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NA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값이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100~200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개 정도로 적은 것을 확인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각 열의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평균값으로 </a:t>
            </a:r>
            <a:r>
              <a:rPr lang="en-US" altLang="ko-KR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NA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대체</a:t>
            </a:r>
            <a:endParaRPr lang="en-US" altLang="ko-KR" sz="1900" dirty="0" smtClean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그 외 직관적으로 </a:t>
            </a:r>
            <a:r>
              <a:rPr lang="en-US" altLang="ko-KR" sz="19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NA</a:t>
            </a:r>
            <a:r>
              <a:rPr lang="ko-KR" altLang="en-US" sz="19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처리가 어렵다고 생각되는 항목들은 </a:t>
            </a:r>
            <a:r>
              <a:rPr lang="ko-KR" altLang="en-US" sz="19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삭제했다</a:t>
            </a:r>
            <a:r>
              <a:rPr lang="en-US" altLang="ko-KR" sz="19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8821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269"/>
          <a:stretch/>
        </p:blipFill>
        <p:spPr>
          <a:xfrm>
            <a:off x="1375779" y="4431861"/>
            <a:ext cx="8061864" cy="800100"/>
          </a:xfrm>
          <a:prstGeom prst="rect">
            <a:avLst/>
          </a:prstGeom>
          <a:ln w="63500">
            <a:solidFill>
              <a:schemeClr val="accent6">
                <a:lumMod val="90000"/>
              </a:schemeClr>
            </a:solidFill>
          </a:ln>
        </p:spPr>
      </p:pic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30575" y="204686"/>
            <a:ext cx="525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대략적인 변수 정리 결과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cs typeface="Ebrima" panose="02000000000000000000" pitchFamily="2" charset="0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9035" t="8283" r="57" b="13948"/>
          <a:stretch/>
        </p:blipFill>
        <p:spPr>
          <a:xfrm>
            <a:off x="1375779" y="1696752"/>
            <a:ext cx="7833115" cy="8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아래쪽 화살표 7"/>
          <p:cNvSpPr/>
          <p:nvPr/>
        </p:nvSpPr>
        <p:spPr>
          <a:xfrm>
            <a:off x="4787154" y="2745903"/>
            <a:ext cx="1748117" cy="136263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95" y="3908703"/>
            <a:ext cx="1666062" cy="16660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95" y="1163228"/>
            <a:ext cx="1622052" cy="16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03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kumimoji="1" lang="en-US" altLang="ja-JP" sz="60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2218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EDA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31417" y="204686"/>
            <a:ext cx="526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</a:t>
            </a:r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Table </a:t>
            </a:r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8053678" cy="848428"/>
            <a:chOff x="887522" y="1067057"/>
            <a:chExt cx="8053678" cy="848428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1626000" y="1067057"/>
              <a:ext cx="7315200" cy="848428"/>
              <a:chOff x="1626000" y="1067057"/>
              <a:chExt cx="7315200" cy="848428"/>
            </a:xfrm>
          </p:grpSpPr>
          <p:sp>
            <p:nvSpPr>
              <p:cNvPr id="31" name="テキスト ボックス 30"/>
              <p:cNvSpPr txBox="1"/>
              <p:nvPr/>
            </p:nvSpPr>
            <p:spPr>
              <a:xfrm>
                <a:off x="1629474" y="1067057"/>
                <a:ext cx="27574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Introduction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626000" y="1546153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목차</a:t>
                </a:r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조원 및 역할 분담</a:t>
                </a:r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8763796" cy="785920"/>
            <a:chOff x="887522" y="1067056"/>
            <a:chExt cx="7960734" cy="1008123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32010" cy="8578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33056" y="1067056"/>
              <a:ext cx="7315200" cy="1008123"/>
              <a:chOff x="1533056" y="1067056"/>
              <a:chExt cx="7315200" cy="1008123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589634" y="1067056"/>
                <a:ext cx="3015902" cy="67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Data </a:t>
                </a:r>
                <a:r>
                  <a:rPr lang="en-US" altLang="ja-JP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Overview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33056" y="1601426"/>
                <a:ext cx="7315200" cy="473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Happiness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데이터에 대한 전반적인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Overview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8993077" cy="796786"/>
            <a:chOff x="887522" y="1067057"/>
            <a:chExt cx="8993077" cy="796786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629474" y="1067057"/>
              <a:ext cx="8251125" cy="796786"/>
              <a:chOff x="1629474" y="1067057"/>
              <a:chExt cx="8251125" cy="796786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24048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Processing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660460" y="1494511"/>
                <a:ext cx="8220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변수변환 및 </a:t>
                </a:r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NA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처리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887522" y="4173079"/>
            <a:ext cx="9841438" cy="796786"/>
            <a:chOff x="887522" y="1067057"/>
            <a:chExt cx="9841438" cy="796786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/>
            <p:cNvGrpSpPr/>
            <p:nvPr/>
          </p:nvGrpSpPr>
          <p:grpSpPr>
            <a:xfrm>
              <a:off x="1556748" y="1067057"/>
              <a:ext cx="9172212" cy="796786"/>
              <a:chOff x="1556748" y="1067057"/>
              <a:chExt cx="9172212" cy="796786"/>
            </a:xfrm>
          </p:grpSpPr>
          <p:sp>
            <p:nvSpPr>
              <p:cNvPr id="46" name="テキスト ボックス 45"/>
              <p:cNvSpPr txBox="1"/>
              <p:nvPr/>
            </p:nvSpPr>
            <p:spPr>
              <a:xfrm>
                <a:off x="1629474" y="1067057"/>
                <a:ext cx="10262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EDA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1556748" y="1494511"/>
                <a:ext cx="9172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Target, X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변수 전체적인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type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정리</a:t>
                </a:r>
                <a:r>
                  <a:rPr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</a:endParaRPr>
              </a:p>
            </p:txBody>
          </p:sp>
        </p:grpSp>
      </p:grpSp>
      <p:grpSp>
        <p:nvGrpSpPr>
          <p:cNvPr id="48" name="グループ化 47"/>
          <p:cNvGrpSpPr/>
          <p:nvPr/>
        </p:nvGrpSpPr>
        <p:grpSpPr>
          <a:xfrm>
            <a:off x="887522" y="5123753"/>
            <a:ext cx="7984426" cy="796786"/>
            <a:chOff x="887522" y="1067057"/>
            <a:chExt cx="7984426" cy="796786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0" name="グループ化 4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1629474" y="1067057"/>
                <a:ext cx="27093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Future Plans</a:t>
                </a:r>
                <a:endParaRPr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" panose="020B0600000101010101" pitchFamily="50" charset="-127"/>
                    <a:ea typeface="한수원 한울림" panose="020B0600000101010101" pitchFamily="50" charset="-127"/>
                  </a:rPr>
                  <a:t>Lasso, FA, SVM etc.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125542" y="1507766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21947" y="2434290"/>
            <a:ext cx="503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0" y="3373514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499" y="4338138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8" y="5264662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28971" y="204686"/>
            <a:ext cx="525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Data</a:t>
            </a:r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 </a:t>
            </a:r>
            <a:r>
              <a:rPr lang="en-US" altLang="ko-KR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Type </a:t>
            </a:r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정리 결과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cs typeface="Ebrima" panose="02000000000000000000" pitchFamily="2" charset="0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5" name="表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198691"/>
              </p:ext>
            </p:extLst>
          </p:nvPr>
        </p:nvGraphicFramePr>
        <p:xfrm>
          <a:off x="1090030" y="1384978"/>
          <a:ext cx="9548365" cy="472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386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02869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Column name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Numeric</a:t>
                      </a:r>
                      <a:endParaRPr kumimoji="1" lang="ja-JP" alt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dirty="0" smtClean="0"/>
                        <a:t>FAM1, FAM2, AGE, Q12A1, Q12I1, Q16A, Q23, Q34, Q42C2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73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Nominal</a:t>
                      </a:r>
                      <a:endParaRPr kumimoji="1" lang="ja-JP" alt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pt-BR" altLang="ko-KR" dirty="0" smtClean="0">
                          <a:solidFill>
                            <a:schemeClr val="dk1"/>
                          </a:solidFill>
                        </a:rPr>
                        <a:t>HTYP, HLIV, REL, RLI, Q1, Q2B, Q3A1, Q14A1, Q17A1, Q17A2, Q18, Q19A1, Q19A2, Q21A, Q21B1, Q21B2, Q24, Q25A1, Q25A2, Q26, Q31A1, Q31A2, Q35, Q38, Q39, Q42, Q44, Q47, DE1, DE2, DE3, DE5, DE6, DE7, DE9</a:t>
                      </a:r>
                      <a:endParaRPr kumimoji="1" lang="ja-JP" altLang="en-US" dirty="0" smtClean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Ordinal</a:t>
                      </a:r>
                      <a:endParaRPr kumimoji="1" lang="ja-JP" alt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관심 정도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위험 정도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피해 정도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예상 정도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만족도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학력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인식 정도 등은</a:t>
                      </a:r>
                      <a:r>
                        <a:rPr lang="en-US" altLang="ko-KR" baseline="0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/>
                      </a:r>
                      <a:br>
                        <a:rPr lang="en-US" altLang="ko-KR" baseline="0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</a:br>
                      <a:r>
                        <a:rPr lang="ko-KR" altLang="en-US" baseline="0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 모두 </a:t>
                      </a:r>
                      <a:r>
                        <a:rPr lang="en-US" altLang="ko-KR" baseline="0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ordinal </a:t>
                      </a:r>
                      <a:r>
                        <a:rPr lang="ko-KR" altLang="en-US" baseline="0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로 처리</a:t>
                      </a:r>
                      <a:endParaRPr lang="ko-KR" altLang="en-US" dirty="0" smtClean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kumimoji="1" lang="ja-JP" alt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ID, GU, JEN, MAR, BIR, EDU, JOB, DE4,DE8,</a:t>
                      </a:r>
                      <a:r>
                        <a:rPr kumimoji="1"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Q45A1,Q3A2~Q3A11,</a:t>
                      </a:r>
                      <a:r>
                        <a:rPr kumimoji="1"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Q10A1~Q10A5, Q12A1~Q12H1, Q12I, Q16, Q21A2~Q21A6, RQ23A1~RQ23D1, Q26A1~Q26A6, Q42A, Q42A1, Q42B, Q42B1, Q42C1, Q47, Q47A, Q47B</a:t>
                      </a:r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627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185574"/>
            <a:ext cx="3990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다중공선성</a:t>
            </a:r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 없애기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200251" y="2473573"/>
            <a:ext cx="5397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상관계수는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표집집단의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사례수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(N)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 의존해서 영향을 많이 받는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통계치이기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때문에 절대적인 기준을 설정하는 것은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어려움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corr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0.4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보다 높으면 관계성이 높다고 보겠다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Corr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&gt; 0.4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문항끼리의 분포가 유사하면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해당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문항들을 평균 내어 변수로 합친다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</a:rPr>
              <a:t>Q43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</a:rPr>
              <a:t>의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경우 두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문항의 상관 관계가 높으므로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‘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보행환경 만족도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’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라는 이름 하에 평균 값 계산 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096000" y="1676112"/>
            <a:ext cx="613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Correlation</a:t>
            </a:r>
            <a:r>
              <a:rPr kumimoji="1" lang="en-US" altLang="ja-JP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/ </a:t>
            </a:r>
            <a:r>
              <a:rPr kumimoji="1"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분포 보고 판단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90" y="1351435"/>
            <a:ext cx="2595110" cy="1595547"/>
          </a:xfrm>
          <a:prstGeom prst="rect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3288430"/>
            <a:ext cx="4916020" cy="318842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67" y="1188068"/>
            <a:ext cx="2494456" cy="20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075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185574"/>
            <a:ext cx="3990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다중공선성</a:t>
            </a:r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 없애기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69" y="1337072"/>
            <a:ext cx="3267061" cy="2160000"/>
          </a:xfrm>
          <a:prstGeom prst="rect">
            <a:avLst/>
          </a:prstGeom>
          <a:ln w="889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90" y="1337073"/>
            <a:ext cx="2598885" cy="2160000"/>
          </a:xfrm>
          <a:prstGeom prst="rect">
            <a:avLst/>
          </a:prstGeom>
          <a:ln w="88900">
            <a:solidFill>
              <a:schemeClr val="bg2">
                <a:lumMod val="9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81" y="3974738"/>
            <a:ext cx="3301149" cy="2412000"/>
          </a:xfrm>
          <a:prstGeom prst="rect">
            <a:avLst/>
          </a:prstGeom>
          <a:ln w="88900">
            <a:solidFill>
              <a:schemeClr val="accent6">
                <a:lumMod val="9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" b="9840"/>
          <a:stretch/>
        </p:blipFill>
        <p:spPr>
          <a:xfrm>
            <a:off x="4494900" y="3974738"/>
            <a:ext cx="2979374" cy="2412000"/>
          </a:xfrm>
          <a:prstGeom prst="rect">
            <a:avLst/>
          </a:prstGeom>
          <a:ln w="88900">
            <a:solidFill>
              <a:schemeClr val="accent6">
                <a:lumMod val="90000"/>
              </a:schemeClr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619124" y="3767780"/>
            <a:ext cx="109215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8025863" y="1337072"/>
            <a:ext cx="3147461" cy="21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문항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3, 4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합침</a:t>
            </a:r>
            <a:endParaRPr kumimoji="1" lang="ko-KR" altLang="en-US" dirty="0">
              <a:solidFill>
                <a:schemeClr val="bg2">
                  <a:lumMod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025864" y="3974738"/>
            <a:ext cx="3147461" cy="241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문항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1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과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합침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문항 </a:t>
            </a:r>
            <a:r>
              <a:rPr kumimoji="1" lang="en-US" altLang="ko-KR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6</a:t>
            </a:r>
            <a:r>
              <a:rPr kumimoji="1"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과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7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합침</a:t>
            </a:r>
            <a:endParaRPr kumimoji="1" lang="ko-KR" altLang="en-US" dirty="0">
              <a:solidFill>
                <a:schemeClr val="bg2">
                  <a:lumMod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0348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185574"/>
            <a:ext cx="3990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다중공선성</a:t>
            </a:r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 없애기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635216" y="3981939"/>
            <a:ext cx="109215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b="10934"/>
          <a:stretch/>
        </p:blipFill>
        <p:spPr>
          <a:xfrm>
            <a:off x="3955981" y="1152073"/>
            <a:ext cx="3024454" cy="2520000"/>
          </a:xfrm>
          <a:prstGeom prst="rect">
            <a:avLst/>
          </a:prstGeom>
          <a:ln w="88900">
            <a:solidFill>
              <a:schemeClr val="bg2">
                <a:lumMod val="90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80" y="1152073"/>
            <a:ext cx="2720130" cy="2520000"/>
          </a:xfrm>
          <a:prstGeom prst="rect">
            <a:avLst/>
          </a:prstGeom>
          <a:ln w="88900">
            <a:solidFill>
              <a:schemeClr val="bg2">
                <a:lumMod val="90000"/>
              </a:schemeClr>
            </a:solidFill>
          </a:ln>
        </p:spPr>
      </p:pic>
      <p:sp>
        <p:nvSpPr>
          <p:cNvPr id="30" name="모서리가 둥근 직사각형 29"/>
          <p:cNvSpPr/>
          <p:nvPr/>
        </p:nvSpPr>
        <p:spPr>
          <a:xfrm>
            <a:off x="8025861" y="1117986"/>
            <a:ext cx="3147461" cy="25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문항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1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,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2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합침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문항 </a:t>
            </a:r>
            <a:r>
              <a:rPr kumimoji="1" lang="en-US" altLang="ko-KR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4, 5 </a:t>
            </a:r>
            <a:r>
              <a:rPr kumimoji="1"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합침</a:t>
            </a:r>
            <a:endParaRPr kumimoji="1" lang="ko-KR" altLang="en-US" dirty="0">
              <a:solidFill>
                <a:schemeClr val="bg2">
                  <a:lumMod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025861" y="4235740"/>
            <a:ext cx="3147461" cy="21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문항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1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, 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합침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4235740"/>
            <a:ext cx="3837385" cy="2160000"/>
          </a:xfrm>
          <a:prstGeom prst="rect">
            <a:avLst/>
          </a:prstGeom>
          <a:ln w="88900">
            <a:solidFill>
              <a:schemeClr val="accent6">
                <a:lumMod val="9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54" y="4235740"/>
            <a:ext cx="2598885" cy="2160000"/>
          </a:xfrm>
          <a:prstGeom prst="rect">
            <a:avLst/>
          </a:prstGeom>
          <a:ln w="88900">
            <a:solidFill>
              <a:schemeClr val="accent6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38827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185574"/>
            <a:ext cx="3990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다중공선성</a:t>
            </a:r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 없애기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" t="897" r="-1611" b="4387"/>
          <a:stretch/>
        </p:blipFill>
        <p:spPr>
          <a:xfrm>
            <a:off x="4103356" y="2187926"/>
            <a:ext cx="3096733" cy="2520000"/>
          </a:xfrm>
          <a:prstGeom prst="rect">
            <a:avLst/>
          </a:prstGeom>
          <a:ln w="88900">
            <a:solidFill>
              <a:schemeClr val="accent6">
                <a:lumMod val="90000"/>
              </a:schemeClr>
            </a:solidFill>
          </a:ln>
        </p:spPr>
      </p:pic>
      <p:sp>
        <p:nvSpPr>
          <p:cNvPr id="31" name="모서리가 둥근 직사각형 30"/>
          <p:cNvSpPr/>
          <p:nvPr/>
        </p:nvSpPr>
        <p:spPr>
          <a:xfrm>
            <a:off x="8124050" y="2187927"/>
            <a:ext cx="3147461" cy="25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문항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2, 3, 5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합침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69" y="2187926"/>
            <a:ext cx="2809912" cy="2520000"/>
          </a:xfrm>
          <a:prstGeom prst="rect">
            <a:avLst/>
          </a:prstGeom>
          <a:ln w="88900">
            <a:solidFill>
              <a:schemeClr val="accent6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3231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88852" y="193848"/>
            <a:ext cx="2988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Target EDA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096000" y="2365732"/>
            <a:ext cx="53975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심하게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skew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bell shape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위반하는 건 아닐 수는 있어도 아름답지 않은 분포 모양이다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사람들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의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성향 상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10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의 배수 혹은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5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의 배수로 생각하기 때문이다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행복점수는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과학적으로 체감되지 않은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점수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즉 체감 지수임을 감안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다만 심한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outlier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들은 손을 봐야 한다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현재는 모델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피팅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outlier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제거가 불가능하나 이후에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모델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피팅이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끝나면 사후 조치로써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Outlying Y Observations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detect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해내고 삭제할 수 있다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149682" y="1676112"/>
            <a:ext cx="3669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Target</a:t>
            </a:r>
            <a:r>
              <a:rPr kumimoji="1"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대상</a:t>
            </a:r>
            <a:r>
              <a:rPr kumimoji="1"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kumimoji="1"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EDA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" y="1995932"/>
            <a:ext cx="5127776" cy="36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626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88" r="2681"/>
          <a:stretch/>
        </p:blipFill>
        <p:spPr>
          <a:xfrm>
            <a:off x="542529" y="2158030"/>
            <a:ext cx="5607153" cy="312896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9" y="203856"/>
            <a:ext cx="1205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EDA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096000" y="2658120"/>
            <a:ext cx="5397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원래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FAM1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은 전체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가구원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FAM2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15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세 이상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가구원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수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Fam1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 Fam2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변수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-&gt; Fam1 = Fam1 -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Fam2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(15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세 미만 가구원수의 의미로 변환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애초에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설문 대상이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15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세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이상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b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15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세 이상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가구원들이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더욱 많은 것은 당연하다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149682" y="1968500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FAM </a:t>
            </a:r>
            <a:r>
              <a:rPr kumimoji="1"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변수 대상</a:t>
            </a:r>
            <a:r>
              <a:rPr kumimoji="1"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kumimoji="1"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EDA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183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3856"/>
            <a:ext cx="120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EDA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テキスト ボックス 47"/>
          <p:cNvSpPr txBox="1"/>
          <p:nvPr/>
        </p:nvSpPr>
        <p:spPr>
          <a:xfrm>
            <a:off x="6149682" y="1968500"/>
            <a:ext cx="4009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BIR </a:t>
            </a:r>
            <a:r>
              <a:rPr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변수 </a:t>
            </a:r>
            <a:r>
              <a:rPr kumimoji="1"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대상</a:t>
            </a:r>
            <a:r>
              <a:rPr kumimoji="1" lang="ko-KR" altLang="en-US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kumimoji="1" lang="en-US" altLang="ko-KR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EDA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708667"/>
            <a:ext cx="5010150" cy="3524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5147913"/>
            <a:ext cx="5295899" cy="561316"/>
          </a:xfrm>
          <a:prstGeom prst="rect">
            <a:avLst/>
          </a:prstGeom>
        </p:spPr>
      </p:pic>
      <p:sp>
        <p:nvSpPr>
          <p:cNvPr id="18" name="テキスト ボックス 35"/>
          <p:cNvSpPr txBox="1"/>
          <p:nvPr/>
        </p:nvSpPr>
        <p:spPr>
          <a:xfrm>
            <a:off x="6096000" y="2658120"/>
            <a:ext cx="53975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설문대상자의 분포를 확인하자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BIR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변수는 설문자의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출생년도를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나타내는 변수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조사년도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2014- BIR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변수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+1 </a:t>
            </a:r>
            <a:b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한국 나이로 변환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응답자들의 나이 분포는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40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대 중반이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많다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 중심으로 양 옆으로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줄어드는 모양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적절히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조사한 듯하다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0800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3856"/>
            <a:ext cx="120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EDA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504415"/>
            <a:ext cx="5579227" cy="367304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27107" y="5447418"/>
            <a:ext cx="82648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여러 항목들에 대해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전처리를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많이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신경씀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과정에서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EDA를 많이 했기 때문에 추가적인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EDA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는 많이 진행하지는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않았음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40" y="1632966"/>
            <a:ext cx="6102241" cy="35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100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7834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Our Next Plans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円/楕円 3"/>
          <p:cNvSpPr/>
          <p:nvPr/>
        </p:nvSpPr>
        <p:spPr>
          <a:xfrm>
            <a:off x="8537534" y="3898075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"/>
          <p:cNvSpPr/>
          <p:nvPr/>
        </p:nvSpPr>
        <p:spPr>
          <a:xfrm>
            <a:off x="4249962" y="3900994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"/>
          <p:cNvSpPr/>
          <p:nvPr/>
        </p:nvSpPr>
        <p:spPr>
          <a:xfrm>
            <a:off x="5028001" y="1264548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"/>
          <p:cNvSpPr/>
          <p:nvPr/>
        </p:nvSpPr>
        <p:spPr>
          <a:xfrm>
            <a:off x="2850000" y="1292762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"/>
          <p:cNvSpPr/>
          <p:nvPr/>
        </p:nvSpPr>
        <p:spPr>
          <a:xfrm>
            <a:off x="671999" y="1264548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1375779" y="1861633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/>
          <p:cNvSpPr txBox="1"/>
          <p:nvPr/>
        </p:nvSpPr>
        <p:spPr>
          <a:xfrm>
            <a:off x="2131638" y="209070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Teammates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402156" y="3898075"/>
            <a:ext cx="1800000" cy="1800000"/>
            <a:chOff x="8339534" y="707614"/>
            <a:chExt cx="1800000" cy="1800000"/>
          </a:xfrm>
        </p:grpSpPr>
        <p:sp>
          <p:nvSpPr>
            <p:cNvPr id="41" name="円/楕円 3"/>
            <p:cNvSpPr/>
            <p:nvPr/>
          </p:nvSpPr>
          <p:spPr>
            <a:xfrm>
              <a:off x="8339534" y="707614"/>
              <a:ext cx="1800000" cy="180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42124" y="851017"/>
              <a:ext cx="1404000" cy="140400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83081"/>
            <a:ext cx="1404000" cy="1404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01" y="1383081"/>
            <a:ext cx="1404000" cy="1404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534" y="4098994"/>
            <a:ext cx="1404000" cy="1404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62" y="4098994"/>
            <a:ext cx="1404000" cy="1404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9" y="1387464"/>
            <a:ext cx="1404000" cy="1404000"/>
          </a:xfrm>
          <a:prstGeom prst="rect">
            <a:avLst/>
          </a:prstGeom>
        </p:spPr>
      </p:pic>
      <p:sp>
        <p:nvSpPr>
          <p:cNvPr id="37" name="テキスト ボックス 25"/>
          <p:cNvSpPr txBox="1"/>
          <p:nvPr/>
        </p:nvSpPr>
        <p:spPr>
          <a:xfrm>
            <a:off x="1121288" y="2914380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박태석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44" name="テキスト ボックス 25"/>
          <p:cNvSpPr txBox="1"/>
          <p:nvPr/>
        </p:nvSpPr>
        <p:spPr>
          <a:xfrm>
            <a:off x="3252937" y="2914380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이가은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45" name="テキスト ボックス 25"/>
          <p:cNvSpPr txBox="1"/>
          <p:nvPr/>
        </p:nvSpPr>
        <p:spPr>
          <a:xfrm>
            <a:off x="5439817" y="2914380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김</a:t>
            </a:r>
            <a:r>
              <a:rPr kumimoji="1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진영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46" name="テキスト ボックス 25"/>
          <p:cNvSpPr txBox="1"/>
          <p:nvPr/>
        </p:nvSpPr>
        <p:spPr>
          <a:xfrm>
            <a:off x="4704167" y="5591087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임선우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47" name="テキスト ボックス 25"/>
          <p:cNvSpPr txBox="1"/>
          <p:nvPr/>
        </p:nvSpPr>
        <p:spPr>
          <a:xfrm>
            <a:off x="6847952" y="5591087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강은서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48" name="テキスト ボックス 25"/>
          <p:cNvSpPr txBox="1"/>
          <p:nvPr/>
        </p:nvSpPr>
        <p:spPr>
          <a:xfrm>
            <a:off x="8991737" y="5591087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cs typeface="Ebrima" panose="02000000000000000000" pitchFamily="2" charset="0"/>
              </a:rPr>
              <a:t>이재상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49" name="テキスト ボックス 25"/>
          <p:cNvSpPr txBox="1"/>
          <p:nvPr/>
        </p:nvSpPr>
        <p:spPr>
          <a:xfrm>
            <a:off x="500136" y="3237351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킹 조장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  <a:p>
            <a:pPr algn="ctr"/>
            <a:r>
              <a:rPr kumimoji="1"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변수분포 확인 및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 </a:t>
            </a:r>
            <a:r>
              <a:rPr kumimoji="1"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변환</a:t>
            </a:r>
            <a:endParaRPr kumimoji="1" lang="ja-JP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50" name="テキスト ボックス 25"/>
          <p:cNvSpPr txBox="1"/>
          <p:nvPr/>
        </p:nvSpPr>
        <p:spPr>
          <a:xfrm>
            <a:off x="3163637" y="3235491"/>
            <a:ext cx="11753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NA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제거 및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/>
            </a:r>
            <a:b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</a:b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imputation</a:t>
            </a:r>
            <a:endParaRPr kumimoji="1" lang="ja-JP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51" name="テキスト ボックス 25"/>
          <p:cNvSpPr txBox="1"/>
          <p:nvPr/>
        </p:nvSpPr>
        <p:spPr>
          <a:xfrm>
            <a:off x="4888293" y="3271187"/>
            <a:ext cx="2079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데이터 정제 및 전처리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/>
            </a:r>
            <a:b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</a:b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data type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정리</a:t>
            </a:r>
            <a:endParaRPr kumimoji="1" lang="ja-JP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52" name="テキスト ボックス 25"/>
          <p:cNvSpPr txBox="1"/>
          <p:nvPr/>
        </p:nvSpPr>
        <p:spPr>
          <a:xfrm>
            <a:off x="4329066" y="5907633"/>
            <a:ext cx="16417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데이터 전처리</a:t>
            </a:r>
            <a:endParaRPr kumimoji="1"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  <a:p>
            <a:pPr algn="ctr"/>
            <a:r>
              <a:rPr kumimoji="1"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수치형</a:t>
            </a:r>
            <a:r>
              <a:rPr kumimoji="1"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 변수 </a:t>
            </a:r>
            <a:r>
              <a:rPr kumimoji="1"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EDA</a:t>
            </a:r>
            <a:endParaRPr kumimoji="1" lang="ja-JP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53" name="テキスト ボックス 25"/>
          <p:cNvSpPr txBox="1"/>
          <p:nvPr/>
        </p:nvSpPr>
        <p:spPr>
          <a:xfrm>
            <a:off x="6789725" y="5907633"/>
            <a:ext cx="10086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PPT</a:t>
            </a:r>
            <a:r>
              <a:rPr kumimoji="1"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제작</a:t>
            </a:r>
            <a:r>
              <a:rPr kumimoji="1"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/>
            </a:r>
            <a:br>
              <a:rPr kumimoji="1"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</a:br>
            <a:r>
              <a:rPr kumimoji="1"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내용 정리</a:t>
            </a:r>
            <a:endParaRPr kumimoji="1" lang="ja-JP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  <p:sp>
        <p:nvSpPr>
          <p:cNvPr id="54" name="テキスト ボックス 25"/>
          <p:cNvSpPr txBox="1"/>
          <p:nvPr/>
        </p:nvSpPr>
        <p:spPr>
          <a:xfrm>
            <a:off x="8918279" y="5907633"/>
            <a:ext cx="1027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PPT,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발표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/>
            </a:r>
            <a:b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</a:b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cs typeface="Ebrima" panose="02000000000000000000" pitchFamily="2" charset="0"/>
              </a:rPr>
              <a:t>및 총괄</a:t>
            </a:r>
            <a:endParaRPr kumimoji="1" lang="ja-JP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972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09523" y="204686"/>
            <a:ext cx="328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Future Plans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フリーフォーム 9"/>
          <p:cNvSpPr/>
          <p:nvPr/>
        </p:nvSpPr>
        <p:spPr>
          <a:xfrm>
            <a:off x="1907033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/>
          </a:p>
        </p:txBody>
      </p:sp>
      <p:sp>
        <p:nvSpPr>
          <p:cNvPr id="11" name="円/楕円 10"/>
          <p:cNvSpPr/>
          <p:nvPr/>
        </p:nvSpPr>
        <p:spPr>
          <a:xfrm>
            <a:off x="2167117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フリーフォーム 11"/>
          <p:cNvSpPr/>
          <p:nvPr/>
        </p:nvSpPr>
        <p:spPr>
          <a:xfrm>
            <a:off x="4226285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/>
          </a:p>
        </p:txBody>
      </p:sp>
      <p:sp>
        <p:nvSpPr>
          <p:cNvPr id="21" name="円/楕円 20"/>
          <p:cNvSpPr/>
          <p:nvPr/>
        </p:nvSpPr>
        <p:spPr>
          <a:xfrm>
            <a:off x="4486370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フリーフォーム 21"/>
          <p:cNvSpPr/>
          <p:nvPr/>
        </p:nvSpPr>
        <p:spPr>
          <a:xfrm>
            <a:off x="6545538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/>
          </a:p>
        </p:txBody>
      </p:sp>
      <p:sp>
        <p:nvSpPr>
          <p:cNvPr id="23" name="円/楕円 22"/>
          <p:cNvSpPr/>
          <p:nvPr/>
        </p:nvSpPr>
        <p:spPr>
          <a:xfrm>
            <a:off x="6805622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フリーフォーム 23"/>
          <p:cNvSpPr/>
          <p:nvPr/>
        </p:nvSpPr>
        <p:spPr>
          <a:xfrm>
            <a:off x="8864790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2280" tIns="2542198" rIns="462280" bIns="150224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6500" kern="1200"/>
          </a:p>
        </p:txBody>
      </p:sp>
      <p:sp>
        <p:nvSpPr>
          <p:cNvPr id="25" name="円/楕円 24"/>
          <p:cNvSpPr/>
          <p:nvPr/>
        </p:nvSpPr>
        <p:spPr>
          <a:xfrm>
            <a:off x="9124874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左右矢印 25"/>
          <p:cNvSpPr/>
          <p:nvPr/>
        </p:nvSpPr>
        <p:spPr>
          <a:xfrm>
            <a:off x="2273435" y="5456374"/>
            <a:ext cx="8476654" cy="779969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テキスト ボックス 27"/>
          <p:cNvSpPr txBox="1"/>
          <p:nvPr/>
        </p:nvSpPr>
        <p:spPr>
          <a:xfrm>
            <a:off x="2654555" y="1946557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973807" y="1946556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293059" y="1946555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612311" y="1946554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2234" y="3568334"/>
            <a:ext cx="1731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EDA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및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데이터 점검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52761" y="3641775"/>
            <a:ext cx="173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Modelling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3807" y="5661692"/>
            <a:ext cx="5760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When: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5/28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저녁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ZOOM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회의 이후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순차적으로 진행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86370" y="3964178"/>
            <a:ext cx="173153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Lasso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SVM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39940" y="3568334"/>
            <a:ext cx="1873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Model fitting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후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사후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조치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24874" y="3568334"/>
            <a:ext cx="1731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FINAL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발표를 위한 자료 준비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0360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7931" cy="693928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39469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Data Overview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506"/>
            <a:ext cx="12554075" cy="706166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83816" y="1079502"/>
            <a:ext cx="6162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altLang="ja-JP" sz="4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2014 </a:t>
            </a:r>
            <a:r>
              <a:rPr lang="en-US" altLang="ja-JP" sz="4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한수원 한울림" panose="020B0600000101010101" pitchFamily="50" charset="-127"/>
                <a:cs typeface="Ebrima" panose="02000000000000000000" pitchFamily="2" charset="0"/>
              </a:rPr>
              <a:t>Seoul Survey</a:t>
            </a:r>
            <a:r>
              <a:rPr lang="en-US" altLang="ja-JP" sz="4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endParaRPr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5650" y="2990000"/>
            <a:ext cx="53975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서울 주민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가구원</a:t>
            </a:r>
            <a:r>
              <a:rPr lang="ko-KR" altLang="en-US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행복도 조사 데이터</a:t>
            </a:r>
            <a:endParaRPr lang="en-US" altLang="ko-KR" sz="2000" dirty="0" smtClean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ja-JP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45496 rows</a:t>
            </a:r>
            <a:r>
              <a:rPr kumimoji="1" lang="en-US" altLang="ko-KR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203 columns</a:t>
            </a:r>
            <a:endParaRPr lang="en-US" altLang="ko-KR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ja-JP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Target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은 </a:t>
            </a:r>
            <a:r>
              <a:rPr kumimoji="1" lang="en-US" altLang="ko-KR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Q48</a:t>
            </a:r>
            <a:br>
              <a:rPr kumimoji="1" lang="en-US" altLang="ko-KR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kumimoji="1" lang="en-US" altLang="ko-KR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0~100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사이의 주관적인 행복지수</a:t>
            </a:r>
            <a:endParaRPr kumimoji="1" lang="en-US" altLang="ko-KR" sz="2000" dirty="0" smtClean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문제 유형 복잡함</a:t>
            </a:r>
            <a:r>
              <a:rPr lang="en-US" altLang="ko-KR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골치 아픈 문항들</a:t>
            </a:r>
            <a:r>
              <a:rPr lang="en-US" altLang="ko-KR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모두 고르시오</a:t>
            </a:r>
            <a:r>
              <a:rPr lang="en-US" altLang="ko-KR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순위 매기기</a:t>
            </a:r>
            <a:r>
              <a:rPr lang="en-US" altLang="ko-KR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연결문항</a:t>
            </a:r>
            <a:r>
              <a:rPr lang="en-US" altLang="ko-KR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…</a:t>
            </a:r>
            <a:r>
              <a:rPr lang="en-US" altLang="ko-KR" sz="2000" dirty="0" err="1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etc</a:t>
            </a:r>
            <a:r>
              <a:rPr lang="en-US" altLang="ko-KR" sz="2000" dirty="0" smtClean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 </a:t>
            </a:r>
          </a:p>
          <a:p>
            <a:pPr algn="just"/>
            <a:endParaRPr kumimoji="1" lang="en-US" altLang="ko-KR" sz="2000" dirty="0" smtClean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0457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4686"/>
            <a:ext cx="8622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한수원 한돋움OTF Bold" panose="020B0600000101010101" pitchFamily="34" charset="-127"/>
                <a:cs typeface="Ebrima" panose="02000000000000000000" pitchFamily="2" charset="0"/>
              </a:rPr>
              <a:t>2014 Seoul Survey Questionnaire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939" b="22475"/>
          <a:stretch/>
        </p:blipFill>
        <p:spPr>
          <a:xfrm>
            <a:off x="333375" y="851017"/>
            <a:ext cx="10918825" cy="58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644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8" y="5081898"/>
            <a:ext cx="3527107" cy="2331928"/>
          </a:xfrm>
          <a:prstGeom prst="rect">
            <a:avLst/>
          </a:prstGeom>
          <a:ln w="1270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938" y="1320719"/>
            <a:ext cx="3527107" cy="3366784"/>
          </a:xfrm>
          <a:prstGeom prst="rect">
            <a:avLst/>
          </a:prstGeom>
          <a:ln w="1270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53424" y="238692"/>
            <a:ext cx="615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  <a:cs typeface="Ebrima" panose="02000000000000000000" pitchFamily="2" charset="0"/>
              </a:rPr>
              <a:t>간단하게 문제 유형 살펴보기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4" y="1320719"/>
            <a:ext cx="4203457" cy="2229012"/>
          </a:xfrm>
          <a:prstGeom prst="rect">
            <a:avLst/>
          </a:prstGeom>
          <a:ln w="1270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1026" name="Picture 2" descr="페북에서 돌아다니는 라이언 우는짤... JPG | 인스티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39" y="2460535"/>
            <a:ext cx="3807561" cy="439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1" r="4" b="34711"/>
          <a:stretch/>
        </p:blipFill>
        <p:spPr>
          <a:xfrm>
            <a:off x="619124" y="3956717"/>
            <a:ext cx="4212812" cy="3233356"/>
          </a:xfrm>
          <a:prstGeom prst="rect">
            <a:avLst/>
          </a:prstGeom>
          <a:ln w="1270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kumimoji="1" lang="en-US" altLang="ja-JP" sz="60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51315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Processing the data</a:t>
              </a:r>
              <a:endParaRPr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1829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210307" y="2884628"/>
            <a:ext cx="5397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11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개까지 보기를 선택할 수 있고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Q3A1~Q3A11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선택한 개수만큼 개별적인 열에 기록됨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설문자들은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일반적으로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~3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개를 선택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NA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특히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개를 선택한 사람이 제일 많았음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해결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모임 또는 단체활동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참여 여부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’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binary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화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 유형에 해당하는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Q21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Q26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같은 방식으로 처리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210307" y="1676112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Question type 1: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"/>
          <p:cNvSpPr txBox="1"/>
          <p:nvPr/>
        </p:nvSpPr>
        <p:spPr>
          <a:xfrm>
            <a:off x="1985024" y="200289"/>
            <a:ext cx="38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Questionnaire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418076" y="2278823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‘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모두 표시</a:t>
            </a:r>
            <a:r>
              <a:rPr lang="en-US" altLang="ko-KR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’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452927"/>
            <a:ext cx="4991854" cy="2380017"/>
          </a:xfrm>
          <a:prstGeom prst="rect">
            <a:avLst/>
          </a:prstGeom>
          <a:ln w="127000">
            <a:solidFill>
              <a:schemeClr val="accent6">
                <a:lumMod val="75000"/>
              </a:schemeClr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505542" y="4116857"/>
            <a:ext cx="5247552" cy="2204430"/>
            <a:chOff x="505542" y="4116857"/>
            <a:chExt cx="5247552" cy="22044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542" y="4116857"/>
              <a:ext cx="5247552" cy="22044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2714069" y="4886616"/>
              <a:ext cx="191110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NA </a:t>
              </a:r>
              <a:r>
                <a:rPr lang="ko-KR" altLang="en-US" sz="5400" b="1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多</a:t>
              </a:r>
              <a:endParaRPr lang="en-US" altLang="ko-K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084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</TotalTime>
  <Words>857</Words>
  <Application>Microsoft Office PowerPoint</Application>
  <PresentationFormat>와이드스크린</PresentationFormat>
  <Paragraphs>196</Paragraphs>
  <Slides>31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a장미다방</vt:lpstr>
      <vt:lpstr>맑은 고딕</vt:lpstr>
      <vt:lpstr>한수원 한돋움OTF Bold</vt:lpstr>
      <vt:lpstr>한수원 한울림</vt:lpstr>
      <vt:lpstr>Arial</vt:lpstr>
      <vt:lpstr>Calibri</vt:lpstr>
      <vt:lpstr>Century Gothic</vt:lpstr>
      <vt:lpstr>Ebrima</vt:lpstr>
      <vt:lpstr>Wingdings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Microsoft 계정</cp:lastModifiedBy>
  <cp:revision>119</cp:revision>
  <dcterms:created xsi:type="dcterms:W3CDTF">2018-08-02T00:16:13Z</dcterms:created>
  <dcterms:modified xsi:type="dcterms:W3CDTF">2020-05-28T07:18:33Z</dcterms:modified>
</cp:coreProperties>
</file>